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71" r:id="rId2"/>
    <p:sldId id="273" r:id="rId3"/>
    <p:sldId id="274"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 Cathy" initials="MC" lastIdx="4" clrIdx="0"/>
  <p:cmAuthor id="2" name="Wells, Alexandra" initials="WA" lastIdx="5" clrIdx="1"/>
  <p:cmAuthor id="3" name="Kate Daniels" initials="KD" lastIdx="3" clrIdx="2">
    <p:extLst/>
  </p:cmAuthor>
  <p:cmAuthor id="4" name="Victoria Pugh" initials="VP" lastIdx="1" clrIdx="3">
    <p:extLst/>
  </p:cmAuthor>
  <p:cmAuthor id="5" name="Sue" initials="S"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1DD"/>
    <a:srgbClr val="8FB24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7E6948-37A9-5FFE-0512-B3D6FB96B425}" v="3" dt="2019-09-13T11:31:28.3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73236" autoAdjust="0"/>
  </p:normalViewPr>
  <p:slideViewPr>
    <p:cSldViewPr snapToGrid="0" snapToObjects="1">
      <p:cViewPr>
        <p:scale>
          <a:sx n="133" d="100"/>
          <a:sy n="133" d="100"/>
        </p:scale>
        <p:origin x="2240" y="-1344"/>
      </p:cViewPr>
      <p:guideLst>
        <p:guide orient="horz" pos="3369"/>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2" Type="http://schemas.microsoft.com/office/2016/11/relationships/changesInfo" Target="changesInfos/changesInfo1.xml"/><Relationship Id="rId13"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commentAuthors" Target="commentAuthors.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toria Pugh" userId="S::victoria.pugh@worc.ac.uk::8b1234fb-e11f-4851-9830-aa5b758410c8" providerId="AD" clId="Web-{417E6948-37A9-5FFE-0512-B3D6FB96B425}"/>
    <pc:docChg chg="modSld">
      <pc:chgData name="Victoria Pugh" userId="S::victoria.pugh@worc.ac.uk::8b1234fb-e11f-4851-9830-aa5b758410c8" providerId="AD" clId="Web-{417E6948-37A9-5FFE-0512-B3D6FB96B425}" dt="2019-09-13T11:31:28.356" v="1"/>
      <pc:docMkLst>
        <pc:docMk/>
      </pc:docMkLst>
      <pc:sldChg chg="addCm modNotes">
        <pc:chgData name="Victoria Pugh" userId="S::victoria.pugh@worc.ac.uk::8b1234fb-e11f-4851-9830-aa5b758410c8" providerId="AD" clId="Web-{417E6948-37A9-5FFE-0512-B3D6FB96B425}" dt="2019-09-13T11:31:28.356" v="1"/>
        <pc:sldMkLst>
          <pc:docMk/>
          <pc:sldMk cId="1784576836" sldId="27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3CD6B6-F6F2-7E4E-8FF4-C6EECC568277}" type="datetimeFigureOut">
              <a:rPr lang="en-GB" smtClean="0"/>
              <a:pPr/>
              <a:t>31/01/2020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101ED8-CB57-7848-91E9-17A9BBB3BCD6}" type="slidenum">
              <a:rPr lang="en-GB" smtClean="0"/>
              <a:pPr/>
              <a:t>‹#›</a:t>
            </a:fld>
            <a:endParaRPr lang="en-GB"/>
          </a:p>
        </p:txBody>
      </p:sp>
    </p:spTree>
    <p:extLst>
      <p:ext uri="{BB962C8B-B14F-4D97-AF65-F5344CB8AC3E}">
        <p14:creationId xmlns:p14="http://schemas.microsoft.com/office/powerpoint/2010/main" val="1756757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Allow a discussion to form from some of the information and opinions pupils have gained over the past lessons. They may have differing opinions and </a:t>
            </a:r>
            <a:r>
              <a:rPr lang="en-GB" dirty="0" smtClean="0"/>
              <a:t>they need to know that’s </a:t>
            </a:r>
            <a:r>
              <a:rPr lang="en-GB" dirty="0"/>
              <a:t>perfectly acceptable </a:t>
            </a:r>
            <a:r>
              <a:rPr lang="en-GB" dirty="0" smtClean="0"/>
              <a:t>– it’s </a:t>
            </a:r>
            <a:r>
              <a:rPr lang="en-GB" dirty="0"/>
              <a:t>how they express them that’s important. </a:t>
            </a:r>
          </a:p>
          <a:p>
            <a:endParaRPr lang="en-GB" dirty="0"/>
          </a:p>
        </p:txBody>
      </p:sp>
      <p:sp>
        <p:nvSpPr>
          <p:cNvPr id="4" name="Slide Number Placeholder 3"/>
          <p:cNvSpPr>
            <a:spLocks noGrp="1"/>
          </p:cNvSpPr>
          <p:nvPr>
            <p:ph type="sldNum" sz="quarter" idx="5"/>
          </p:nvPr>
        </p:nvSpPr>
        <p:spPr/>
        <p:txBody>
          <a:bodyPr/>
          <a:lstStyle/>
          <a:p>
            <a:fld id="{85101ED8-CB57-7848-91E9-17A9BBB3BCD6}" type="slidenum">
              <a:rPr lang="en-GB" smtClean="0"/>
              <a:pPr/>
              <a:t>1</a:t>
            </a:fld>
            <a:endParaRPr lang="en-GB"/>
          </a:p>
        </p:txBody>
      </p:sp>
    </p:spTree>
    <p:extLst>
      <p:ext uri="{BB962C8B-B14F-4D97-AF65-F5344CB8AC3E}">
        <p14:creationId xmlns:p14="http://schemas.microsoft.com/office/powerpoint/2010/main" val="2209679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great book to read as a class is </a:t>
            </a:r>
            <a:r>
              <a:rPr lang="en-GB" i="1" dirty="0" smtClean="0"/>
              <a:t>Wonder</a:t>
            </a:r>
            <a:r>
              <a:rPr lang="en-GB" dirty="0"/>
              <a:t>,</a:t>
            </a:r>
            <a:r>
              <a:rPr lang="en-GB" dirty="0" smtClean="0"/>
              <a:t> </a:t>
            </a:r>
            <a:r>
              <a:rPr lang="en-GB" dirty="0"/>
              <a:t>by </a:t>
            </a:r>
            <a:r>
              <a:rPr lang="en-GB" dirty="0" smtClean="0"/>
              <a:t>R.J. Palacio</a:t>
            </a:r>
            <a:r>
              <a:rPr lang="en-GB" dirty="0"/>
              <a:t>. </a:t>
            </a:r>
            <a:r>
              <a:rPr lang="en-GB" dirty="0" smtClean="0"/>
              <a:t>It depicts the journey of</a:t>
            </a:r>
            <a:r>
              <a:rPr lang="en-GB" baseline="0" dirty="0" smtClean="0"/>
              <a:t> a child with facial disfigurements caused by DNA abnormalities. He has undergone a number of surgeries. Due </a:t>
            </a:r>
            <a:r>
              <a:rPr lang="en-GB" baseline="0" smtClean="0"/>
              <a:t>to this, </a:t>
            </a:r>
            <a:r>
              <a:rPr lang="en-GB" baseline="0" dirty="0" smtClean="0"/>
              <a:t>he is home schooled until middle school when he joins his new class and begins his adventure of making friends while feeling different. </a:t>
            </a:r>
            <a:endParaRPr lang="en-GB" dirty="0" smtClean="0"/>
          </a:p>
          <a:p>
            <a:endParaRPr lang="en-GB" dirty="0" smtClean="0"/>
          </a:p>
          <a:p>
            <a:r>
              <a:rPr lang="en-GB" dirty="0" smtClean="0"/>
              <a:t>Answer </a:t>
            </a:r>
            <a:r>
              <a:rPr lang="en-GB" dirty="0"/>
              <a:t>the questions as a class. </a:t>
            </a:r>
            <a:r>
              <a:rPr lang="en-GB" dirty="0" smtClean="0"/>
              <a:t>Come </a:t>
            </a:r>
            <a:r>
              <a:rPr lang="en-GB" dirty="0"/>
              <a:t>up with some tips to encourage positive body image. Some examples might be to celebrate the things our bodies do, to accept the parts of our bodies which aren’t our favourite, to speak kindly about ourselves, </a:t>
            </a:r>
            <a:r>
              <a:rPr lang="en-GB" dirty="0" smtClean="0"/>
              <a:t>to talk </a:t>
            </a:r>
            <a:r>
              <a:rPr lang="en-GB" dirty="0"/>
              <a:t>to someone you trust if you feel uncomfortable or upset about your body. </a:t>
            </a:r>
            <a:r>
              <a:rPr lang="en-GB" dirty="0" smtClean="0"/>
              <a:t>If the topic of transgender comes up, the Stonewall document ‘</a:t>
            </a:r>
            <a:r>
              <a:rPr lang="en-GB" sz="1200" b="0" i="0" u="none" strike="noStrike" kern="1200" dirty="0" smtClean="0">
                <a:solidFill>
                  <a:schemeClr val="tx1"/>
                </a:solidFill>
                <a:effectLst/>
                <a:latin typeface="+mn-lt"/>
                <a:ea typeface="+mn-ea"/>
                <a:cs typeface="+mn-cs"/>
              </a:rPr>
              <a:t>Creating a trans-inclusive school’ is a great source of reference on how to answer questions and</a:t>
            </a:r>
            <a:r>
              <a:rPr lang="en-GB" sz="1200" b="0" i="0" u="none" strike="noStrike" kern="1200" baseline="0" dirty="0" smtClean="0">
                <a:solidFill>
                  <a:schemeClr val="tx1"/>
                </a:solidFill>
                <a:effectLst/>
                <a:latin typeface="+mn-lt"/>
                <a:ea typeface="+mn-ea"/>
                <a:cs typeface="+mn-cs"/>
              </a:rPr>
              <a:t> </a:t>
            </a:r>
            <a:r>
              <a:rPr lang="en-GB" sz="1200" b="0" i="0" u="none" strike="noStrike" kern="1200" dirty="0" smtClean="0">
                <a:solidFill>
                  <a:schemeClr val="tx1"/>
                </a:solidFill>
                <a:effectLst/>
                <a:latin typeface="+mn-lt"/>
                <a:ea typeface="+mn-ea"/>
                <a:cs typeface="+mn-cs"/>
              </a:rPr>
              <a:t>how to create an inclusive school. </a:t>
            </a:r>
            <a:endParaRPr lang="en-GB" dirty="0"/>
          </a:p>
        </p:txBody>
      </p:sp>
      <p:sp>
        <p:nvSpPr>
          <p:cNvPr id="4" name="Slide Number Placeholder 3"/>
          <p:cNvSpPr>
            <a:spLocks noGrp="1"/>
          </p:cNvSpPr>
          <p:nvPr>
            <p:ph type="sldNum" sz="quarter" idx="5"/>
          </p:nvPr>
        </p:nvSpPr>
        <p:spPr/>
        <p:txBody>
          <a:bodyPr/>
          <a:lstStyle/>
          <a:p>
            <a:fld id="{85101ED8-CB57-7848-91E9-17A9BBB3BCD6}" type="slidenum">
              <a:rPr lang="en-GB" smtClean="0"/>
              <a:pPr/>
              <a:t>2</a:t>
            </a:fld>
            <a:endParaRPr lang="en-GB"/>
          </a:p>
        </p:txBody>
      </p:sp>
    </p:spTree>
    <p:extLst>
      <p:ext uri="{BB962C8B-B14F-4D97-AF65-F5344CB8AC3E}">
        <p14:creationId xmlns:p14="http://schemas.microsoft.com/office/powerpoint/2010/main" val="3354939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project will allow pupils to combine everything they </a:t>
            </a:r>
            <a:r>
              <a:rPr lang="en-GB" smtClean="0"/>
              <a:t>have learnt during</a:t>
            </a:r>
            <a:r>
              <a:rPr lang="en-GB" baseline="0" smtClean="0"/>
              <a:t> </a:t>
            </a:r>
            <a:r>
              <a:rPr lang="en-GB" baseline="0" dirty="0" smtClean="0"/>
              <a:t>work on</a:t>
            </a:r>
            <a:r>
              <a:rPr lang="en-GB" dirty="0" smtClean="0"/>
              <a:t> the topic and for them to share their knowledge and have a positive impact on their school, community or nationally. Pupils</a:t>
            </a:r>
            <a:r>
              <a:rPr lang="en-GB" baseline="0" dirty="0" smtClean="0"/>
              <a:t> can l</a:t>
            </a:r>
            <a:r>
              <a:rPr lang="en-GB" dirty="0" smtClean="0"/>
              <a:t>ook at campaigns such as the Dove Self-Esteem Project</a:t>
            </a:r>
            <a:r>
              <a:rPr lang="en-GB" baseline="0" dirty="0" smtClean="0"/>
              <a:t> for inspiration. </a:t>
            </a:r>
            <a:endParaRPr lang="en-GB" dirty="0"/>
          </a:p>
        </p:txBody>
      </p:sp>
      <p:sp>
        <p:nvSpPr>
          <p:cNvPr id="4" name="Slide Number Placeholder 3"/>
          <p:cNvSpPr>
            <a:spLocks noGrp="1"/>
          </p:cNvSpPr>
          <p:nvPr>
            <p:ph type="sldNum" sz="quarter" idx="5"/>
          </p:nvPr>
        </p:nvSpPr>
        <p:spPr/>
        <p:txBody>
          <a:bodyPr/>
          <a:lstStyle/>
          <a:p>
            <a:fld id="{85101ED8-CB57-7848-91E9-17A9BBB3BCD6}" type="slidenum">
              <a:rPr lang="en-GB" smtClean="0"/>
              <a:pPr/>
              <a:t>3</a:t>
            </a:fld>
            <a:endParaRPr lang="en-GB"/>
          </a:p>
        </p:txBody>
      </p:sp>
    </p:spTree>
    <p:extLst>
      <p:ext uri="{BB962C8B-B14F-4D97-AF65-F5344CB8AC3E}">
        <p14:creationId xmlns:p14="http://schemas.microsoft.com/office/powerpoint/2010/main" val="3472402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3301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6" name="Picture 5"/>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7171552" y="166741"/>
            <a:ext cx="1814339" cy="777156"/>
          </a:xfrm>
          <a:prstGeom prst="rect">
            <a:avLst/>
          </a:prstGeom>
        </p:spPr>
      </p:pic>
    </p:spTree>
    <p:extLst>
      <p:ext uri="{BB962C8B-B14F-4D97-AF65-F5344CB8AC3E}">
        <p14:creationId xmlns:p14="http://schemas.microsoft.com/office/powerpoint/2010/main" val="1452137961"/>
      </p:ext>
    </p:extLst>
  </p:cSld>
  <p:clrMap bg1="lt1" tx1="dk1" bg2="lt2" tx2="dk2" accent1="accent1" accent2="accent2" accent3="accent3" accent4="accent4" accent5="accent5" accent6="accent6" hlink="hlink" folHlink="folHlink"/>
  <p:sldLayoutIdLst>
    <p:sldLayoutId id="2147483654"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67682FE1-7ED1-4F49-9B06-8B28B71CBA21}"/>
              </a:ext>
            </a:extLst>
          </p:cNvPr>
          <p:cNvSpPr txBox="1"/>
          <p:nvPr/>
        </p:nvSpPr>
        <p:spPr>
          <a:xfrm>
            <a:off x="432708" y="1338765"/>
            <a:ext cx="8229600" cy="3416320"/>
          </a:xfrm>
          <a:prstGeom prst="rect">
            <a:avLst/>
          </a:prstGeom>
          <a:noFill/>
        </p:spPr>
        <p:txBody>
          <a:bodyPr wrap="square" rtlCol="0">
            <a:spAutoFit/>
          </a:bodyPr>
          <a:lstStyle/>
          <a:p>
            <a:r>
              <a:rPr lang="en-GB" sz="2400" dirty="0"/>
              <a:t>So often we see pictures, adverts and social media posts about what we ‘should look like’. We see adverts for ‘bikini bodies’ and ‘muscle-building’ products. Diet products and supplements are a huge industry. </a:t>
            </a:r>
          </a:p>
          <a:p>
            <a:endParaRPr lang="en-GB" sz="2400" dirty="0"/>
          </a:p>
          <a:p>
            <a:r>
              <a:rPr lang="en-GB" sz="2400" dirty="0"/>
              <a:t>But… does it really matter what we look like?</a:t>
            </a:r>
          </a:p>
          <a:p>
            <a:endParaRPr lang="en-GB" sz="2400" dirty="0"/>
          </a:p>
          <a:p>
            <a:r>
              <a:rPr lang="en-GB" sz="2400" dirty="0"/>
              <a:t>What do you think?</a:t>
            </a:r>
          </a:p>
          <a:p>
            <a:endParaRPr lang="en-GB" sz="2400" dirty="0"/>
          </a:p>
        </p:txBody>
      </p:sp>
      <p:sp>
        <p:nvSpPr>
          <p:cNvPr id="7" name="Title 1">
            <a:extLst>
              <a:ext uri="{FF2B5EF4-FFF2-40B4-BE49-F238E27FC236}">
                <a16:creationId xmlns:a16="http://schemas.microsoft.com/office/drawing/2014/main" xmlns="" id="{F0E4F485-3FE9-4F4F-A42C-ACFD9AC86DE8}"/>
              </a:ext>
            </a:extLst>
          </p:cNvPr>
          <p:cNvSpPr txBox="1">
            <a:spLocks/>
          </p:cNvSpPr>
          <p:nvPr/>
        </p:nvSpPr>
        <p:spPr>
          <a:xfrm>
            <a:off x="432707" y="274638"/>
            <a:ext cx="8229600" cy="83280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GB" dirty="0"/>
              <a:t>Amazing bodies </a:t>
            </a:r>
          </a:p>
        </p:txBody>
      </p:sp>
    </p:spTree>
    <p:extLst>
      <p:ext uri="{BB962C8B-B14F-4D97-AF65-F5344CB8AC3E}">
        <p14:creationId xmlns:p14="http://schemas.microsoft.com/office/powerpoint/2010/main" val="3715565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67682FE1-7ED1-4F49-9B06-8B28B71CBA21}"/>
              </a:ext>
            </a:extLst>
          </p:cNvPr>
          <p:cNvSpPr txBox="1"/>
          <p:nvPr/>
        </p:nvSpPr>
        <p:spPr>
          <a:xfrm>
            <a:off x="432708" y="1338765"/>
            <a:ext cx="7953009" cy="3416320"/>
          </a:xfrm>
          <a:prstGeom prst="rect">
            <a:avLst/>
          </a:prstGeom>
          <a:noFill/>
        </p:spPr>
        <p:txBody>
          <a:bodyPr wrap="square" rtlCol="0">
            <a:spAutoFit/>
          </a:bodyPr>
          <a:lstStyle/>
          <a:p>
            <a:r>
              <a:rPr lang="en-GB" sz="2400" dirty="0"/>
              <a:t>Lots of people feel that they look or feel ‘different’, for a number of reasons. </a:t>
            </a:r>
            <a:r>
              <a:rPr lang="en-GB" sz="2400" dirty="0" smtClean="0"/>
              <a:t>These </a:t>
            </a:r>
            <a:r>
              <a:rPr lang="en-GB" sz="2400" dirty="0"/>
              <a:t>might include:</a:t>
            </a:r>
          </a:p>
          <a:p>
            <a:pPr marL="342900" indent="-342900">
              <a:buFont typeface="Arial" charset="0"/>
              <a:buChar char="•"/>
            </a:pPr>
            <a:r>
              <a:rPr lang="en-GB" sz="2400" dirty="0" smtClean="0"/>
              <a:t>not </a:t>
            </a:r>
            <a:r>
              <a:rPr lang="en-GB" sz="2400" dirty="0"/>
              <a:t>having the same clothes or accessories as others </a:t>
            </a:r>
          </a:p>
          <a:p>
            <a:pPr marL="342900" indent="-342900">
              <a:buFont typeface="Arial" charset="0"/>
              <a:buChar char="•"/>
            </a:pPr>
            <a:r>
              <a:rPr lang="en-GB" sz="2400" dirty="0" smtClean="0"/>
              <a:t>having </a:t>
            </a:r>
            <a:r>
              <a:rPr lang="en-GB" sz="2400" dirty="0"/>
              <a:t>a disability </a:t>
            </a:r>
          </a:p>
          <a:p>
            <a:pPr marL="342900" indent="-342900">
              <a:buFont typeface="Arial" charset="0"/>
              <a:buChar char="•"/>
            </a:pPr>
            <a:r>
              <a:rPr lang="en-GB" sz="2400" dirty="0" smtClean="0"/>
              <a:t>feeling </a:t>
            </a:r>
            <a:r>
              <a:rPr lang="en-GB" sz="2400" dirty="0"/>
              <a:t>as though they want to be a different gender</a:t>
            </a:r>
          </a:p>
          <a:p>
            <a:pPr marL="342900" indent="-342900">
              <a:buFont typeface="Arial" charset="0"/>
              <a:buChar char="•"/>
            </a:pPr>
            <a:r>
              <a:rPr lang="en-GB" sz="2400" dirty="0" smtClean="0"/>
              <a:t>being </a:t>
            </a:r>
            <a:r>
              <a:rPr lang="en-GB" sz="2400" dirty="0"/>
              <a:t>self-conscious about birth marks, hair colour, height or weight. </a:t>
            </a:r>
          </a:p>
          <a:p>
            <a:r>
              <a:rPr lang="en-GB" sz="2400" dirty="0" smtClean="0"/>
              <a:t>Most </a:t>
            </a:r>
            <a:r>
              <a:rPr lang="en-GB" sz="2400" dirty="0"/>
              <a:t>people feel insecure or worried about their appearance at some point in their lives. </a:t>
            </a:r>
          </a:p>
        </p:txBody>
      </p:sp>
      <p:sp>
        <p:nvSpPr>
          <p:cNvPr id="5" name="Title 1">
            <a:extLst>
              <a:ext uri="{FF2B5EF4-FFF2-40B4-BE49-F238E27FC236}">
                <a16:creationId xmlns:a16="http://schemas.microsoft.com/office/drawing/2014/main" xmlns="" id="{F0E4F485-3FE9-4F4F-A42C-ACFD9AC86DE8}"/>
              </a:ext>
            </a:extLst>
          </p:cNvPr>
          <p:cNvSpPr txBox="1">
            <a:spLocks/>
          </p:cNvSpPr>
          <p:nvPr/>
        </p:nvSpPr>
        <p:spPr>
          <a:xfrm>
            <a:off x="432707" y="274638"/>
            <a:ext cx="8229600" cy="83280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GB" dirty="0"/>
              <a:t> Looking or feeling different </a:t>
            </a:r>
          </a:p>
        </p:txBody>
      </p:sp>
      <p:sp>
        <p:nvSpPr>
          <p:cNvPr id="7" name="Oval Callout 6"/>
          <p:cNvSpPr/>
          <p:nvPr/>
        </p:nvSpPr>
        <p:spPr>
          <a:xfrm>
            <a:off x="525363" y="4866195"/>
            <a:ext cx="1836855" cy="998754"/>
          </a:xfrm>
          <a:prstGeom prst="wedgeEllipseCallout">
            <a:avLst/>
          </a:prstGeom>
          <a:solidFill>
            <a:srgbClr val="FFF1DD"/>
          </a:solidFill>
          <a:ln>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 xmlns:a16="http://schemas.microsoft.com/office/drawing/2014/main" id="{CAD3FF47-6757-7C48-94B3-30CAB64D11B6}"/>
              </a:ext>
            </a:extLst>
          </p:cNvPr>
          <p:cNvSpPr txBox="1"/>
          <p:nvPr/>
        </p:nvSpPr>
        <p:spPr>
          <a:xfrm>
            <a:off x="639633" y="5009043"/>
            <a:ext cx="1608315" cy="713059"/>
          </a:xfrm>
          <a:prstGeom prst="rect">
            <a:avLst/>
          </a:prstGeom>
          <a:noFill/>
        </p:spPr>
        <p:txBody>
          <a:bodyPr wrap="square" rtlCol="0">
            <a:spAutoFit/>
          </a:bodyPr>
          <a:lstStyle/>
          <a:p>
            <a:pPr algn="ctr"/>
            <a:r>
              <a:rPr lang="en-GB" sz="2000" dirty="0" smtClean="0"/>
              <a:t>How </a:t>
            </a:r>
            <a:r>
              <a:rPr lang="en-GB" sz="2000" dirty="0"/>
              <a:t>can we change this</a:t>
            </a:r>
            <a:r>
              <a:rPr lang="en-GB" sz="2000" dirty="0" smtClean="0"/>
              <a:t>?</a:t>
            </a:r>
            <a:endParaRPr lang="en-GB" sz="2000" dirty="0"/>
          </a:p>
        </p:txBody>
      </p:sp>
      <p:sp>
        <p:nvSpPr>
          <p:cNvPr id="9" name="Oval Callout 8"/>
          <p:cNvSpPr/>
          <p:nvPr/>
        </p:nvSpPr>
        <p:spPr>
          <a:xfrm>
            <a:off x="2802882" y="4770148"/>
            <a:ext cx="2484129" cy="1300317"/>
          </a:xfrm>
          <a:prstGeom prst="wedgeEllipseCallout">
            <a:avLst/>
          </a:prstGeom>
          <a:solidFill>
            <a:srgbClr val="FFF1DD"/>
          </a:solidFill>
          <a:ln>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 xmlns:a16="http://schemas.microsoft.com/office/drawing/2014/main" id="{CAD3FF47-6757-7C48-94B3-30CAB64D11B6}"/>
              </a:ext>
            </a:extLst>
          </p:cNvPr>
          <p:cNvSpPr txBox="1"/>
          <p:nvPr/>
        </p:nvSpPr>
        <p:spPr>
          <a:xfrm>
            <a:off x="3102831" y="4956861"/>
            <a:ext cx="1882891" cy="1015663"/>
          </a:xfrm>
          <a:prstGeom prst="rect">
            <a:avLst/>
          </a:prstGeom>
          <a:noFill/>
        </p:spPr>
        <p:txBody>
          <a:bodyPr wrap="square" rtlCol="0">
            <a:spAutoFit/>
          </a:bodyPr>
          <a:lstStyle/>
          <a:p>
            <a:pPr algn="ctr"/>
            <a:r>
              <a:rPr lang="en-GB" sz="2000" dirty="0"/>
              <a:t>How can we feel happier with our bodies? </a:t>
            </a:r>
          </a:p>
        </p:txBody>
      </p:sp>
      <p:sp>
        <p:nvSpPr>
          <p:cNvPr id="11" name="Oval Callout 10"/>
          <p:cNvSpPr/>
          <p:nvPr/>
        </p:nvSpPr>
        <p:spPr>
          <a:xfrm>
            <a:off x="5796993" y="4663426"/>
            <a:ext cx="2865314" cy="1391976"/>
          </a:xfrm>
          <a:prstGeom prst="wedgeEllipseCallout">
            <a:avLst/>
          </a:prstGeom>
          <a:solidFill>
            <a:srgbClr val="FFF1DD"/>
          </a:solidFill>
          <a:ln>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 xmlns:a16="http://schemas.microsoft.com/office/drawing/2014/main" id="{CAD3FF47-6757-7C48-94B3-30CAB64D11B6}"/>
              </a:ext>
            </a:extLst>
          </p:cNvPr>
          <p:cNvSpPr txBox="1"/>
          <p:nvPr/>
        </p:nvSpPr>
        <p:spPr>
          <a:xfrm>
            <a:off x="5997541" y="4912667"/>
            <a:ext cx="2501138" cy="1015663"/>
          </a:xfrm>
          <a:prstGeom prst="rect">
            <a:avLst/>
          </a:prstGeom>
          <a:noFill/>
        </p:spPr>
        <p:txBody>
          <a:bodyPr wrap="square" rtlCol="0">
            <a:spAutoFit/>
          </a:bodyPr>
          <a:lstStyle/>
          <a:p>
            <a:pPr algn="ctr"/>
            <a:r>
              <a:rPr lang="en-GB" sz="2000" dirty="0"/>
              <a:t>How can we celebrate how amazing our bodies are?  </a:t>
            </a:r>
          </a:p>
        </p:txBody>
      </p:sp>
    </p:spTree>
    <p:extLst>
      <p:ext uri="{BB962C8B-B14F-4D97-AF65-F5344CB8AC3E}">
        <p14:creationId xmlns:p14="http://schemas.microsoft.com/office/powerpoint/2010/main" val="3127059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337611" y="5295933"/>
            <a:ext cx="3590223" cy="678992"/>
          </a:xfrm>
          <a:prstGeom prst="rect">
            <a:avLst/>
          </a:prstGeom>
        </p:spPr>
      </p:pic>
      <p:sp>
        <p:nvSpPr>
          <p:cNvPr id="7" name="TextBox 6">
            <a:extLst>
              <a:ext uri="{FF2B5EF4-FFF2-40B4-BE49-F238E27FC236}">
                <a16:creationId xmlns:a16="http://schemas.microsoft.com/office/drawing/2014/main" xmlns="" id="{67682FE1-7ED1-4F49-9B06-8B28B71CBA21}"/>
              </a:ext>
            </a:extLst>
          </p:cNvPr>
          <p:cNvSpPr txBox="1"/>
          <p:nvPr/>
        </p:nvSpPr>
        <p:spPr>
          <a:xfrm>
            <a:off x="432708" y="1338765"/>
            <a:ext cx="8451410" cy="3785652"/>
          </a:xfrm>
          <a:prstGeom prst="rect">
            <a:avLst/>
          </a:prstGeom>
          <a:noFill/>
        </p:spPr>
        <p:txBody>
          <a:bodyPr wrap="square" rtlCol="0">
            <a:spAutoFit/>
          </a:bodyPr>
          <a:lstStyle/>
          <a:p>
            <a:r>
              <a:rPr lang="en-GB" sz="2400" dirty="0"/>
              <a:t>Create a campaign to promote positive body image. You might choose to create a PowerPoint to use in assembly, a twitter hashtag and promotional material, a newsletter or leaflet to publish on the school website or you might choose to write letters to government or advertising agencies. The choice is yours</a:t>
            </a:r>
            <a:r>
              <a:rPr lang="en-GB" sz="2400" dirty="0" smtClean="0"/>
              <a:t>!</a:t>
            </a:r>
          </a:p>
          <a:p>
            <a:r>
              <a:rPr lang="en-GB" sz="2400" dirty="0"/>
              <a:t>Think about:</a:t>
            </a:r>
          </a:p>
          <a:p>
            <a:pPr marL="342900" indent="-342900">
              <a:buFont typeface="Arial" charset="0"/>
              <a:buChar char="•"/>
            </a:pPr>
            <a:r>
              <a:rPr lang="en-GB" sz="2400" dirty="0" smtClean="0"/>
              <a:t>why </a:t>
            </a:r>
            <a:r>
              <a:rPr lang="en-GB" sz="2400" dirty="0"/>
              <a:t>our current advertising campaigns are not inclusive</a:t>
            </a:r>
          </a:p>
          <a:p>
            <a:pPr marL="342900" indent="-342900">
              <a:buFont typeface="Arial" charset="0"/>
              <a:buChar char="•"/>
            </a:pPr>
            <a:r>
              <a:rPr lang="en-GB" sz="2400" dirty="0" smtClean="0"/>
              <a:t>the </a:t>
            </a:r>
            <a:r>
              <a:rPr lang="en-GB" sz="2400" dirty="0"/>
              <a:t>ways in which advertising promotes unrealistic body images</a:t>
            </a:r>
          </a:p>
          <a:p>
            <a:pPr marL="342900" indent="-342900">
              <a:buFont typeface="Arial" charset="0"/>
              <a:buChar char="•"/>
            </a:pPr>
            <a:r>
              <a:rPr lang="en-GB" sz="2400" dirty="0" smtClean="0"/>
              <a:t>the </a:t>
            </a:r>
            <a:r>
              <a:rPr lang="en-GB" sz="2400" dirty="0"/>
              <a:t>amazing ways in which our bodies can achieve our goals and </a:t>
            </a:r>
            <a:r>
              <a:rPr lang="en-GB" sz="2400" dirty="0" smtClean="0"/>
              <a:t>dreams.</a:t>
            </a:r>
            <a:endParaRPr lang="en-GB" sz="2400" dirty="0"/>
          </a:p>
        </p:txBody>
      </p:sp>
      <p:sp>
        <p:nvSpPr>
          <p:cNvPr id="8" name="Title 1">
            <a:extLst>
              <a:ext uri="{FF2B5EF4-FFF2-40B4-BE49-F238E27FC236}">
                <a16:creationId xmlns:a16="http://schemas.microsoft.com/office/drawing/2014/main" xmlns="" id="{F0E4F485-3FE9-4F4F-A42C-ACFD9AC86DE8}"/>
              </a:ext>
            </a:extLst>
          </p:cNvPr>
          <p:cNvSpPr txBox="1">
            <a:spLocks/>
          </p:cNvSpPr>
          <p:nvPr/>
        </p:nvSpPr>
        <p:spPr>
          <a:xfrm>
            <a:off x="432707" y="274638"/>
            <a:ext cx="8229600" cy="83280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GB" dirty="0"/>
              <a:t>Time to campaign</a:t>
            </a:r>
          </a:p>
        </p:txBody>
      </p:sp>
      <p:sp>
        <p:nvSpPr>
          <p:cNvPr id="9" name="Cloud Callout 8"/>
          <p:cNvSpPr/>
          <p:nvPr/>
        </p:nvSpPr>
        <p:spPr>
          <a:xfrm>
            <a:off x="3995935" y="4764504"/>
            <a:ext cx="2859857" cy="1511168"/>
          </a:xfrm>
          <a:prstGeom prst="cloudCallout">
            <a:avLst/>
          </a:prstGeom>
          <a:solidFill>
            <a:schemeClr val="bg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 xmlns:a16="http://schemas.microsoft.com/office/drawing/2014/main" id="{045CBD72-2664-E94E-8013-F21453DD7364}"/>
              </a:ext>
            </a:extLst>
          </p:cNvPr>
          <p:cNvSpPr txBox="1"/>
          <p:nvPr/>
        </p:nvSpPr>
        <p:spPr>
          <a:xfrm>
            <a:off x="4285848" y="4959262"/>
            <a:ext cx="2340819" cy="1015663"/>
          </a:xfrm>
          <a:prstGeom prst="rect">
            <a:avLst/>
          </a:prstGeom>
          <a:noFill/>
        </p:spPr>
        <p:txBody>
          <a:bodyPr wrap="square" rtlCol="0">
            <a:spAutoFit/>
          </a:bodyPr>
          <a:lstStyle/>
          <a:p>
            <a:pPr algn="ctr"/>
            <a:r>
              <a:rPr lang="en-GB" sz="2000" dirty="0" smtClean="0"/>
              <a:t>How we can support more realistic advertising?</a:t>
            </a:r>
            <a:endParaRPr lang="en-GB" dirty="0"/>
          </a:p>
        </p:txBody>
      </p:sp>
      <p:sp>
        <p:nvSpPr>
          <p:cNvPr id="11" name="Cloud Callout 10"/>
          <p:cNvSpPr/>
          <p:nvPr/>
        </p:nvSpPr>
        <p:spPr>
          <a:xfrm>
            <a:off x="6574150" y="4853385"/>
            <a:ext cx="2272718" cy="1422287"/>
          </a:xfrm>
          <a:prstGeom prst="cloudCallout">
            <a:avLst/>
          </a:prstGeom>
          <a:solidFill>
            <a:schemeClr val="bg2"/>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 xmlns:a16="http://schemas.microsoft.com/office/drawing/2014/main" id="{045CBD72-2664-E94E-8013-F21453DD7364}"/>
              </a:ext>
            </a:extLst>
          </p:cNvPr>
          <p:cNvSpPr txBox="1"/>
          <p:nvPr/>
        </p:nvSpPr>
        <p:spPr>
          <a:xfrm>
            <a:off x="6506049" y="4967285"/>
            <a:ext cx="2340819" cy="1015663"/>
          </a:xfrm>
          <a:prstGeom prst="rect">
            <a:avLst/>
          </a:prstGeom>
          <a:noFill/>
        </p:spPr>
        <p:txBody>
          <a:bodyPr wrap="square" rtlCol="0">
            <a:spAutoFit/>
          </a:bodyPr>
          <a:lstStyle/>
          <a:p>
            <a:pPr algn="ctr"/>
            <a:r>
              <a:rPr lang="en-GB" sz="2000" dirty="0"/>
              <a:t>How we can promote positive body image?</a:t>
            </a:r>
          </a:p>
        </p:txBody>
      </p:sp>
    </p:spTree>
    <p:extLst>
      <p:ext uri="{BB962C8B-B14F-4D97-AF65-F5344CB8AC3E}">
        <p14:creationId xmlns:p14="http://schemas.microsoft.com/office/powerpoint/2010/main" val="3326638154"/>
      </p:ext>
    </p:extLst>
  </p:cSld>
  <p:clrMapOvr>
    <a:masterClrMapping/>
  </p:clrMapOvr>
</p:sld>
</file>

<file path=ppt/theme/theme1.xml><?xml version="1.0" encoding="utf-8"?>
<a:theme xmlns:a="http://schemas.openxmlformats.org/drawingml/2006/main" name="HarperCollins_Math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HarperCollins_Maths.potx</Template>
  <TotalTime>1291</TotalTime>
  <Words>534</Words>
  <Application>Microsoft Macintosh PowerPoint</Application>
  <PresentationFormat>On-screen Show (4:3)</PresentationFormat>
  <Paragraphs>32</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Calibri</vt:lpstr>
      <vt:lpstr>Arial</vt:lpstr>
      <vt:lpstr>HarperCollins_Maths</vt:lpstr>
      <vt:lpstr>PowerPoint Presentation</vt:lpstr>
      <vt:lpstr>PowerPoint Presentation</vt:lpstr>
      <vt:lpstr>PowerPoint Presentation</vt:lpstr>
    </vt:vector>
  </TitlesOfParts>
  <LinksUpToDate>false</LinksUpToDate>
  <SharedDoc>false</SharedDoc>
  <HyperlinkBase/>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Yr4 U1 Wk3 Lesson 1</dc:title>
  <dc:creator>Martin, Cathy</dc:creator>
  <cp:lastModifiedBy>David Jiminez</cp:lastModifiedBy>
  <cp:revision>148</cp:revision>
  <cp:lastPrinted>2019-11-28T14:54:59Z</cp:lastPrinted>
  <dcterms:created xsi:type="dcterms:W3CDTF">2013-12-07T21:50:54Z</dcterms:created>
  <dcterms:modified xsi:type="dcterms:W3CDTF">2020-01-31T14:52:22Z</dcterms:modified>
</cp:coreProperties>
</file>